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2" r:id="rId14"/>
    <p:sldId id="271" r:id="rId15"/>
    <p:sldId id="268" r:id="rId16"/>
    <p:sldId id="269" r:id="rId17"/>
    <p:sldId id="273" r:id="rId18"/>
    <p:sldId id="270"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95220" autoAdjust="0"/>
  </p:normalViewPr>
  <p:slideViewPr>
    <p:cSldViewPr snapToGrid="0">
      <p:cViewPr varScale="1">
        <p:scale>
          <a:sx n="81" d="100"/>
          <a:sy n="81" d="100"/>
        </p:scale>
        <p:origin x="754" y="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72"/>
    </p:cViewPr>
  </p:sorterViewPr>
  <p:notesViewPr>
    <p:cSldViewPr snapToGrid="0">
      <p:cViewPr>
        <p:scale>
          <a:sx n="75" d="100"/>
          <a:sy n="75" d="100"/>
        </p:scale>
        <p:origin x="2938" y="-28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19BBE-DA19-4CC2-8097-117C6C79C431}" type="datetimeFigureOut">
              <a:rPr lang="nl-NL" smtClean="0"/>
              <a:t>17-12-2020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DEC67-BFEC-4707-BCBD-ECE55A8E87EC}" type="slidenum">
              <a:rPr lang="nl-NL" smtClean="0"/>
              <a:t>‹nr.›</a:t>
            </a:fld>
            <a:endParaRPr lang="nl-NL"/>
          </a:p>
        </p:txBody>
      </p:sp>
    </p:spTree>
    <p:extLst>
      <p:ext uri="{BB962C8B-B14F-4D97-AF65-F5344CB8AC3E}">
        <p14:creationId xmlns:p14="http://schemas.microsoft.com/office/powerpoint/2010/main" val="212567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zijn bij de laatste les aangekomen van Big </a:t>
            </a:r>
            <a:r>
              <a:rPr lang="nl-NL" dirty="0" err="1"/>
              <a:t>History</a:t>
            </a:r>
            <a:r>
              <a:rPr lang="nl-NL" dirty="0"/>
              <a:t>. Vandaag staan we even stil bij alle drempels die tot nu toe behandelt zijn en we gaan verder met drempel 8 en 9.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a:t>
            </a:fld>
            <a:endParaRPr lang="nl-NL"/>
          </a:p>
        </p:txBody>
      </p:sp>
    </p:spTree>
    <p:extLst>
      <p:ext uri="{BB962C8B-B14F-4D97-AF65-F5344CB8AC3E}">
        <p14:creationId xmlns:p14="http://schemas.microsoft.com/office/powerpoint/2010/main" val="84329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1492 wordt het wereldwijde web geweven en neemt de wereldhandel toen. Dit leid tot een economische groei.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10</a:t>
            </a:fld>
            <a:endParaRPr lang="nl-NL"/>
          </a:p>
        </p:txBody>
      </p:sp>
    </p:spTree>
    <p:extLst>
      <p:ext uri="{BB962C8B-B14F-4D97-AF65-F5344CB8AC3E}">
        <p14:creationId xmlns:p14="http://schemas.microsoft.com/office/powerpoint/2010/main" val="358359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Vanaf 1750 start de industriële revolutie in Engeland. Dit vindt plaats wanneer </a:t>
            </a:r>
            <a:r>
              <a:rPr lang="nl-NL" dirty="0" err="1"/>
              <a:t>kolenals</a:t>
            </a:r>
            <a:r>
              <a:rPr lang="nl-NL" dirty="0"/>
              <a:t> brandstof wordt gebruikt in plaats van hout. Daarbij ontstaat ook de stoommachine. Het energiegebruik van de mens neemt enorm toe. En daardoor vindt er een enorme bewolkingsgroei plaats en worden landen meer economisch stabiel.  </a:t>
            </a:r>
          </a:p>
          <a:p>
            <a:r>
              <a:rPr lang="nl-NL" dirty="0"/>
              <a:t>De industriële revolutie in Europa zorgt voor de de-industrialisatie in Azië, Afrika en Latijns-America.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11</a:t>
            </a:fld>
            <a:endParaRPr lang="nl-NL"/>
          </a:p>
        </p:txBody>
      </p:sp>
    </p:spTree>
    <p:extLst>
      <p:ext uri="{BB962C8B-B14F-4D97-AF65-F5344CB8AC3E}">
        <p14:creationId xmlns:p14="http://schemas.microsoft.com/office/powerpoint/2010/main" val="3958196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1870 vindt de eerste communicatie revolutie plaats en vervolgens weer in 1950. Hierdoor neemt het collectief leren toe. Dit heeft ervoor gezorgd dat er een meer democratische wereld is ontwikkeld waar de bewolking meer inspraak krijgt.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12</a:t>
            </a:fld>
            <a:endParaRPr lang="nl-NL"/>
          </a:p>
        </p:txBody>
      </p:sp>
    </p:spTree>
    <p:extLst>
      <p:ext uri="{BB962C8B-B14F-4D97-AF65-F5344CB8AC3E}">
        <p14:creationId xmlns:p14="http://schemas.microsoft.com/office/powerpoint/2010/main" val="794324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gebruik van grondstoffen zoals wat in het grafiek 1 staat is groter dan ooit. Dit zorgt ervoor dat sommige essentiële grondstoffen erg schaars worden. Daarnaast brengt de winning grondstoffen altijd veel schade aan de milieu. Denk aan de extra broeikasgassen die vrijkomen bij het gebruik van fossiele grondstoffen. </a:t>
            </a:r>
          </a:p>
          <a:p>
            <a:r>
              <a:rPr lang="nl-NL" dirty="0"/>
              <a:t>Nederland is in de loop van de jaren hier meer bewust van geworden. Daarom wordt er veel meer gerecycled, zie grafiek 2. Wat niet gerecycled kan worden, wordt verbrand. Hiermee wordt weer energie gewonnen.</a:t>
            </a:r>
          </a:p>
          <a:p>
            <a:endParaRPr lang="nl-NL" dirty="0"/>
          </a:p>
          <a:p>
            <a:r>
              <a:rPr lang="nl-NL" dirty="0"/>
              <a:t>Helaas neemt Nederland nog niet helemaal deel aan een circulaire economie, omdat veel recyclede afval in derde werelds landen wordt gedropt. </a:t>
            </a:r>
          </a:p>
          <a:p>
            <a:endParaRPr lang="nl-NL" dirty="0"/>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13</a:t>
            </a:fld>
            <a:endParaRPr lang="nl-NL"/>
          </a:p>
        </p:txBody>
      </p:sp>
    </p:spTree>
    <p:extLst>
      <p:ext uri="{BB962C8B-B14F-4D97-AF65-F5344CB8AC3E}">
        <p14:creationId xmlns:p14="http://schemas.microsoft.com/office/powerpoint/2010/main" val="2650335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delen van de wereld meer democratisch zijn geworden en de communicatie zo goed ontwikkeld is, vinden er ook meer migraties plaats vanuit Afrika en Azië naar Europa en de America’s.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14</a:t>
            </a:fld>
            <a:endParaRPr lang="nl-NL"/>
          </a:p>
        </p:txBody>
      </p:sp>
    </p:spTree>
    <p:extLst>
      <p:ext uri="{BB962C8B-B14F-4D97-AF65-F5344CB8AC3E}">
        <p14:creationId xmlns:p14="http://schemas.microsoft.com/office/powerpoint/2010/main" val="3778246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Vervolgens komen wij aan bij de 9</a:t>
            </a:r>
            <a:r>
              <a:rPr lang="nl-NL" baseline="30000" dirty="0"/>
              <a:t>e</a:t>
            </a:r>
            <a:r>
              <a:rPr lang="nl-NL" dirty="0"/>
              <a:t> drempel: De toekomst. Namelijk hoe gaan wij veder? </a:t>
            </a:r>
          </a:p>
          <a:p>
            <a:r>
              <a:rPr lang="nl-NL" dirty="0"/>
              <a:t>Verder gaan zoals wij nu leven is eigenlijk geen optie. Dat wordt ook hier weergegeven aan de hand van de 9 planetary grenzen. Dit zijn 9 grenzen die door de activiteit van de mens beïnvloed worden. De rode gebieden zijn grenzen die overtreden zijn. Dat zijn ook grenzen die wij niet meer terug kunnen draaien. Maar er zijn nog 6 grenzen die wij als mens positief kunnen beïnvloeden.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15</a:t>
            </a:fld>
            <a:endParaRPr lang="nl-NL"/>
          </a:p>
        </p:txBody>
      </p:sp>
    </p:spTree>
    <p:extLst>
      <p:ext uri="{BB962C8B-B14F-4D97-AF65-F5344CB8AC3E}">
        <p14:creationId xmlns:p14="http://schemas.microsoft.com/office/powerpoint/2010/main" val="105898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brengt de toekomst?</a:t>
            </a:r>
          </a:p>
          <a:p>
            <a:r>
              <a:rPr lang="nl-NL" dirty="0"/>
              <a:t>In deze dia worden drie mogelijke toekomsten geprojecteerd. De high-end is de meest extreme optie waarbij de mens zijn energie consumptie niet verlaagd en zo door blijft gaan. Hierbij vindt er een stijging in tempartuur plaats tussen de (4-6,1)°C. </a:t>
            </a:r>
          </a:p>
          <a:p>
            <a:endParaRPr lang="nl-NL" dirty="0"/>
          </a:p>
          <a:p>
            <a:r>
              <a:rPr lang="nl-NL" dirty="0"/>
              <a:t>De stabilisatie optie is het meest reëel, echter zou er bij deze optie nog steeds veel planetary grenzen overschreden worden. Hierbij vindt er een stijging in tempartuur plaats tussen de (2-3,0)°C. </a:t>
            </a:r>
          </a:p>
          <a:p>
            <a:endParaRPr lang="nl-NL" dirty="0"/>
          </a:p>
          <a:p>
            <a:r>
              <a:rPr lang="nl-NL" dirty="0"/>
              <a:t>Sterke mitigatie is de beste optie omtrent het milieu. Om deze optie te realiseren moet de mens zich drastische verander. Hierbij vindt er een stijging in tempartuur plaats tussen de (1,3-1,9)°C.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16</a:t>
            </a:fld>
            <a:endParaRPr lang="nl-NL"/>
          </a:p>
        </p:txBody>
      </p:sp>
    </p:spTree>
    <p:extLst>
      <p:ext uri="{BB962C8B-B14F-4D97-AF65-F5344CB8AC3E}">
        <p14:creationId xmlns:p14="http://schemas.microsoft.com/office/powerpoint/2010/main" val="166866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Bekijk het filmpje op Oer-</a:t>
            </a:r>
            <a:r>
              <a:rPr lang="nl-NL" dirty="0" err="1"/>
              <a:t>projects</a:t>
            </a:r>
            <a:r>
              <a:rPr lang="nl-NL" dirty="0"/>
              <a:t> hoofdstuk 10.2 staat -</a:t>
            </a:r>
            <a:r>
              <a:rPr lang="nl-NL" dirty="0" err="1"/>
              <a:t>looking</a:t>
            </a:r>
            <a:r>
              <a:rPr lang="nl-NL" dirty="0"/>
              <a:t> forward </a:t>
            </a:r>
          </a:p>
          <a:p>
            <a:r>
              <a:rPr lang="nl-NL" dirty="0"/>
              <a:t>Link staat hieronder:</a:t>
            </a:r>
          </a:p>
          <a:p>
            <a:r>
              <a:rPr lang="nl-NL" dirty="0"/>
              <a:t>https://www.oerproject.com/Big-History/Unit-10/10-2-Looking-Forward#guid4a4946de-fe10-4fa7-95b5-5692d540f938</a:t>
            </a:r>
          </a:p>
          <a:p>
            <a:endParaRPr lang="nl-NL" dirty="0"/>
          </a:p>
          <a:p>
            <a:r>
              <a:rPr lang="nl-NL" dirty="0"/>
              <a:t>In het filmpje legt Bill Gates uit welke problemen er ons tegemoet staan voor de toekomst. Maar hij geeft ook aan dat er veel ruimte is voor innovaties die een enorme positieve effect kunnen hebben op de aarde en de mensheid. Hij vraagt ook aan de mensen om een kritische houding aan te nemen om tot die innovaties te kunnen komen. Dit is een mooie manier om de laatste opdrachten van Big </a:t>
            </a:r>
            <a:r>
              <a:rPr lang="nl-NL" dirty="0" err="1"/>
              <a:t>History</a:t>
            </a:r>
            <a:r>
              <a:rPr lang="nl-NL"/>
              <a:t> te </a:t>
            </a:r>
            <a:r>
              <a:rPr lang="nl-NL" dirty="0"/>
              <a:t>starten.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17</a:t>
            </a:fld>
            <a:endParaRPr lang="nl-NL"/>
          </a:p>
        </p:txBody>
      </p:sp>
    </p:spTree>
    <p:extLst>
      <p:ext uri="{BB962C8B-B14F-4D97-AF65-F5344CB8AC3E}">
        <p14:creationId xmlns:p14="http://schemas.microsoft.com/office/powerpoint/2010/main" val="278568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aan jullie de vraag</a:t>
            </a:r>
          </a:p>
          <a:p>
            <a:r>
              <a:rPr lang="nl-NL" dirty="0"/>
              <a:t>Wij kunnen niet terug naar een eerdere drempel, maar wij kunnen ook niet op deze manier zo verder gaan. Dus hoe moeten wij dan wel verder gaan? </a:t>
            </a:r>
          </a:p>
          <a:p>
            <a:endParaRPr lang="nl-NL" dirty="0"/>
          </a:p>
          <a:p>
            <a:r>
              <a:rPr lang="nl-NL" dirty="0"/>
              <a:t>Jullie mogen kiezen welke onderwerp jullie verder willen onderzoeken. Je kan uit de volgende onderwerpen kiezen:</a:t>
            </a:r>
          </a:p>
          <a:p>
            <a:pPr marL="171450" indent="-171450">
              <a:buFont typeface="Arial" panose="020B0604020202020204" pitchFamily="34" charset="0"/>
              <a:buChar char="•"/>
            </a:pPr>
            <a:r>
              <a:rPr lang="nl-NL" dirty="0"/>
              <a:t>Hoe gaan wij verder met de planeet?</a:t>
            </a:r>
          </a:p>
          <a:p>
            <a:pPr marL="171450" indent="-171450">
              <a:buFont typeface="Arial" panose="020B0604020202020204" pitchFamily="34" charset="0"/>
              <a:buChar char="•"/>
            </a:pPr>
            <a:r>
              <a:rPr lang="nl-NL" dirty="0"/>
              <a:t>Hoe gaan wij verder met communicatie?</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18</a:t>
            </a:fld>
            <a:endParaRPr lang="nl-NL"/>
          </a:p>
        </p:txBody>
      </p:sp>
    </p:spTree>
    <p:extLst>
      <p:ext uri="{BB962C8B-B14F-4D97-AF65-F5344CB8AC3E}">
        <p14:creationId xmlns:p14="http://schemas.microsoft.com/office/powerpoint/2010/main" val="385257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lesdoelen van vandaag staan hier weergegeven. Het uiteindelijke doel voor vandaag is dat jullie weten hoe alles vanaf het begin van de oerknal is ontwikkeld  tot de dag van vandaag. En jullie krijgen te horen welke obstakels ons te wachten staan.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2</a:t>
            </a:fld>
            <a:endParaRPr lang="nl-NL"/>
          </a:p>
        </p:txBody>
      </p:sp>
    </p:spTree>
    <p:extLst>
      <p:ext uri="{BB962C8B-B14F-4D97-AF65-F5344CB8AC3E}">
        <p14:creationId xmlns:p14="http://schemas.microsoft.com/office/powerpoint/2010/main" val="24219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beginnen 13,7 miljard jaar geleden met de oerknal. Het is toen dat het heelal geboren is. Vlak na de oerknal waren er verschillende in dichtheden en temperaturen zoals te zien is in deze afbeelding.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3</a:t>
            </a:fld>
            <a:endParaRPr lang="nl-NL"/>
          </a:p>
        </p:txBody>
      </p:sp>
    </p:spTree>
    <p:extLst>
      <p:ext uri="{BB962C8B-B14F-4D97-AF65-F5344CB8AC3E}">
        <p14:creationId xmlns:p14="http://schemas.microsoft.com/office/powerpoint/2010/main" val="345644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Vanwege de verschillen in dichtheid en temperatuur zijn er gaswolken ontstaan die uiteindelijk gingen samenklonteren.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4</a:t>
            </a:fld>
            <a:endParaRPr lang="nl-NL"/>
          </a:p>
        </p:txBody>
      </p:sp>
    </p:spTree>
    <p:extLst>
      <p:ext uri="{BB962C8B-B14F-4D97-AF65-F5344CB8AC3E}">
        <p14:creationId xmlns:p14="http://schemas.microsoft.com/office/powerpoint/2010/main" val="222984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samenklonteren van deze gaswolken heeft geluid tot de formatie van zonnestelsels, waarbij de zon in het centrum staat en daar omheen planeten zich vormen. </a:t>
            </a:r>
          </a:p>
          <a:p>
            <a:r>
              <a:rPr lang="nl-NL" dirty="0"/>
              <a:t>Eén van de planeten die zich vormt is de aarde. De aarde zit op de perfecte afstand van de zon in de “bewoonbare zone.” Dit zorgt voor een temperatuur tussen 0 en 100 °C. In de vroege jaren van de aarde waren er veel inslagen van meteorieten en kometen. Op deze manier zijn er gassen en water op aarde gekomen die later de atmosfeer hebben gevormd. Ook zijn er veel gassen vrijgekomen bij het proces van differentiation. </a:t>
            </a:r>
          </a:p>
          <a:p>
            <a:endParaRPr lang="nl-NL" dirty="0"/>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5</a:t>
            </a:fld>
            <a:endParaRPr lang="nl-NL"/>
          </a:p>
        </p:txBody>
      </p:sp>
    </p:spTree>
    <p:extLst>
      <p:ext uri="{BB962C8B-B14F-4D97-AF65-F5344CB8AC3E}">
        <p14:creationId xmlns:p14="http://schemas.microsoft.com/office/powerpoint/2010/main" val="271248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Eén van de planeten die zich vormt is de aarde. Op de aarde is eerst geen leven, maar uiteindelijk in de zee vormen de eerste eencellige bacteriën. Dat was 3,5 miljard jaar geleden.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6</a:t>
            </a:fld>
            <a:endParaRPr lang="nl-NL"/>
          </a:p>
        </p:txBody>
      </p:sp>
    </p:spTree>
    <p:extLst>
      <p:ext uri="{BB962C8B-B14F-4D97-AF65-F5344CB8AC3E}">
        <p14:creationId xmlns:p14="http://schemas.microsoft.com/office/powerpoint/2010/main" val="2574622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Doormiddel van evolutie is vanuit de eencellige bacterie de eerste voorouder van de modernen mens ontstaan. Evolutie stopte daar niet en uiteindelijk zijn de homo sapiens ontstaan. </a:t>
            </a:r>
          </a:p>
          <a:p>
            <a:r>
              <a:rPr lang="nl-NL" dirty="0"/>
              <a:t>De plaats voor de moderne mens is ontstaan door natuurlijke selectie en seksuele selectie. Waarbij deze drie evolutionaire aanpassingen van enorm belang zijn: recht op lopen, aanpassing in de mond en de grotere hersenen van de mensen. </a:t>
            </a:r>
          </a:p>
          <a:p>
            <a:endParaRPr lang="nl-NL" dirty="0"/>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7</a:t>
            </a:fld>
            <a:endParaRPr lang="nl-NL"/>
          </a:p>
        </p:txBody>
      </p:sp>
    </p:spTree>
    <p:extLst>
      <p:ext uri="{BB962C8B-B14F-4D97-AF65-F5344CB8AC3E}">
        <p14:creationId xmlns:p14="http://schemas.microsoft.com/office/powerpoint/2010/main" val="298990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12 duizend jaar geleden is de eerste landbouw ontstaan in de vier verschillende wereld zones. De landbouw wordt vervolgens geïntensiveerd. Dat betekend dat de voedsel opbrengsten groter worden waardoor de bevolking groeit. Dit leidt tot uitbreiding van de cultuur en het landbouw zelf. Omdat er uitbereiding optreedt komen verschillende culturen in aanraking met elkaar waardoor ze kennis van elkaar overnemen (collectieve leren). Dit leidt weer tot betere kennis en wordt het proces weer geïntensiveerd.  De intensivering zorgt dus voor complexe samenlevingen. Dit leidt tot meer beroepen, het ontwikkelen van grotere rijken en het ontstaan van grote afstandshandel. </a:t>
            </a:r>
          </a:p>
          <a:p>
            <a:endParaRPr lang="nl-NL" dirty="0"/>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8</a:t>
            </a:fld>
            <a:endParaRPr lang="nl-NL"/>
          </a:p>
        </p:txBody>
      </p:sp>
    </p:spTree>
    <p:extLst>
      <p:ext uri="{BB962C8B-B14F-4D97-AF65-F5344CB8AC3E}">
        <p14:creationId xmlns:p14="http://schemas.microsoft.com/office/powerpoint/2010/main" val="2466477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Vervolgens komen wij aan bij de industriële revolutie. </a:t>
            </a:r>
          </a:p>
        </p:txBody>
      </p:sp>
      <p:sp>
        <p:nvSpPr>
          <p:cNvPr id="4" name="Tijdelijke aanduiding voor dianummer 3"/>
          <p:cNvSpPr>
            <a:spLocks noGrp="1"/>
          </p:cNvSpPr>
          <p:nvPr>
            <p:ph type="sldNum" sz="quarter" idx="5"/>
          </p:nvPr>
        </p:nvSpPr>
        <p:spPr/>
        <p:txBody>
          <a:bodyPr/>
          <a:lstStyle/>
          <a:p>
            <a:fld id="{69DDEC67-BFEC-4707-BCBD-ECE55A8E87EC}" type="slidenum">
              <a:rPr lang="nl-NL" smtClean="0"/>
              <a:t>9</a:t>
            </a:fld>
            <a:endParaRPr lang="nl-NL"/>
          </a:p>
        </p:txBody>
      </p:sp>
    </p:spTree>
    <p:extLst>
      <p:ext uri="{BB962C8B-B14F-4D97-AF65-F5344CB8AC3E}">
        <p14:creationId xmlns:p14="http://schemas.microsoft.com/office/powerpoint/2010/main" val="561403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99BAE-21CD-4C3E-82FB-5480BEB1688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9127BB2-B707-4CE9-A022-43CF5C15B5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C377ABF-5906-430F-9DAE-696A95464279}"/>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5" name="Tijdelijke aanduiding voor voettekst 4">
            <a:extLst>
              <a:ext uri="{FF2B5EF4-FFF2-40B4-BE49-F238E27FC236}">
                <a16:creationId xmlns:a16="http://schemas.microsoft.com/office/drawing/2014/main" id="{4654EACA-45F0-4F0F-B814-0546B381FB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ABE4D8-9908-43B1-9C73-38792ABDA70C}"/>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685976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341B3-AF20-4F83-A9BA-69ED93D9813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08408B5-4C40-4891-A5D2-F064DD9B307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DF9B1F-EC1E-4F0F-A4E7-1EFBB994C3B9}"/>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5" name="Tijdelijke aanduiding voor voettekst 4">
            <a:extLst>
              <a:ext uri="{FF2B5EF4-FFF2-40B4-BE49-F238E27FC236}">
                <a16:creationId xmlns:a16="http://schemas.microsoft.com/office/drawing/2014/main" id="{B736E536-8F7F-4B23-AB96-2A9CC1D72FB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970534-ED69-4CEB-A719-F7EC0E964124}"/>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3434253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366EDB7-166C-4002-B98F-E583D7428A3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21C0A21-0F14-4FC3-8108-1054093500A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4AF79E-5D1A-4F42-B6F8-BE71501533F3}"/>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5" name="Tijdelijke aanduiding voor voettekst 4">
            <a:extLst>
              <a:ext uri="{FF2B5EF4-FFF2-40B4-BE49-F238E27FC236}">
                <a16:creationId xmlns:a16="http://schemas.microsoft.com/office/drawing/2014/main" id="{6B362482-A479-4E0F-9311-62856DA27A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F4F9BC-83D1-4218-A071-595EAF96726D}"/>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866383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17E98-0F5D-409A-ACDD-5DE88E3C6E1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F8A72DD-1C29-4BDE-9255-DEF342641A3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8E79DD3-12B5-46C7-B38C-3224E2CDD780}"/>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5" name="Tijdelijke aanduiding voor voettekst 4">
            <a:extLst>
              <a:ext uri="{FF2B5EF4-FFF2-40B4-BE49-F238E27FC236}">
                <a16:creationId xmlns:a16="http://schemas.microsoft.com/office/drawing/2014/main" id="{F10538D6-CA07-4707-88A7-D1C2BB8B68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54E043-0D56-4D20-A5D8-26E8CD37F84C}"/>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405675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0423B-8105-4B96-BEEF-129C5CA549F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CBDC1D8-EA1E-4D21-A92D-ABA4C7497F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07C274A-B966-474C-9354-198FC71E5709}"/>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5" name="Tijdelijke aanduiding voor voettekst 4">
            <a:extLst>
              <a:ext uri="{FF2B5EF4-FFF2-40B4-BE49-F238E27FC236}">
                <a16:creationId xmlns:a16="http://schemas.microsoft.com/office/drawing/2014/main" id="{40876887-C1D7-4491-870D-7745ED9E6A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222EA1-B093-4D14-9F0D-FE3C3D686E6A}"/>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1864720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C85A3-713E-4F84-9E5C-56D2D2A019D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3310AE5-9F04-4814-872D-2BFEE212581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18F0FBA-579C-4D6B-994A-0DBC83BBCA7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5DA8C5C-6950-484D-A81B-1D718C7DE1C2}"/>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6" name="Tijdelijke aanduiding voor voettekst 5">
            <a:extLst>
              <a:ext uri="{FF2B5EF4-FFF2-40B4-BE49-F238E27FC236}">
                <a16:creationId xmlns:a16="http://schemas.microsoft.com/office/drawing/2014/main" id="{08C31B5F-6B92-457A-A7A0-699843388B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A896A5-4AC2-4D5C-86B9-38F9D136F3DC}"/>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397802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82A7B-915F-43A7-BD47-9B7EFAA883E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9344E24-222E-4549-A5EB-9A9315CAB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B9A16AD-039F-4C61-B0C1-13EC6100302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F3AA5FB-406D-48D2-9978-93062592C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8B2D1F3-6A55-4260-A8C1-9302D7FD110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8601607-6E8E-4173-8CD5-BD96108CE927}"/>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8" name="Tijdelijke aanduiding voor voettekst 7">
            <a:extLst>
              <a:ext uri="{FF2B5EF4-FFF2-40B4-BE49-F238E27FC236}">
                <a16:creationId xmlns:a16="http://schemas.microsoft.com/office/drawing/2014/main" id="{33CE1725-4479-41D6-9AE1-F79E7813B16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40858C5-60C2-4336-B386-E8AEE02C6653}"/>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351729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26AA7-FBD7-481B-BBEC-8780D47992A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9502470-7551-4558-8DF0-3EB3E3C99E2E}"/>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4" name="Tijdelijke aanduiding voor voettekst 3">
            <a:extLst>
              <a:ext uri="{FF2B5EF4-FFF2-40B4-BE49-F238E27FC236}">
                <a16:creationId xmlns:a16="http://schemas.microsoft.com/office/drawing/2014/main" id="{2D5C85C7-46A4-43B4-BAD1-798C6E76EE9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D38BA7E-A784-4310-A8BC-7981E2DEE807}"/>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29335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D5718B8-9EE4-4A6E-A3F5-974D782BBBB5}"/>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3" name="Tijdelijke aanduiding voor voettekst 2">
            <a:extLst>
              <a:ext uri="{FF2B5EF4-FFF2-40B4-BE49-F238E27FC236}">
                <a16:creationId xmlns:a16="http://schemas.microsoft.com/office/drawing/2014/main" id="{35EE62A9-AFE3-4F93-AE10-005C0489145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34BA6EC-8092-4CD1-8E30-F71EE6ABFCA6}"/>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3734303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6B504-F846-4CAB-91CF-0C13528E4AF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F954058-2BE5-44F1-82F2-2774BC6D5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A001161-5B73-4E4D-9CF0-06DCA1888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8C2DE7-A929-48FA-AC9A-50BA4B65171C}"/>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6" name="Tijdelijke aanduiding voor voettekst 5">
            <a:extLst>
              <a:ext uri="{FF2B5EF4-FFF2-40B4-BE49-F238E27FC236}">
                <a16:creationId xmlns:a16="http://schemas.microsoft.com/office/drawing/2014/main" id="{949DBFEB-B4DB-4851-ACC4-ADD523A482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1A4D9BB-C2E5-42AC-AA1F-77595A161043}"/>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106923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7BAB3-9C16-46F5-AD73-DE98AAB7D97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B122B37-DE17-483F-A429-C0399B13D4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EAE21AC-3F44-46D3-BC7C-585FAE994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B7371B-6A59-4CFF-95CD-7E5B4C8A2EF1}"/>
              </a:ext>
            </a:extLst>
          </p:cNvPr>
          <p:cNvSpPr>
            <a:spLocks noGrp="1"/>
          </p:cNvSpPr>
          <p:nvPr>
            <p:ph type="dt" sz="half" idx="10"/>
          </p:nvPr>
        </p:nvSpPr>
        <p:spPr/>
        <p:txBody>
          <a:bodyPr/>
          <a:lstStyle/>
          <a:p>
            <a:fld id="{4F054F35-8501-47B6-A282-4E9745770E62}" type="datetimeFigureOut">
              <a:rPr lang="nl-NL" smtClean="0"/>
              <a:t>17-12-2020</a:t>
            </a:fld>
            <a:endParaRPr lang="nl-NL"/>
          </a:p>
        </p:txBody>
      </p:sp>
      <p:sp>
        <p:nvSpPr>
          <p:cNvPr id="6" name="Tijdelijke aanduiding voor voettekst 5">
            <a:extLst>
              <a:ext uri="{FF2B5EF4-FFF2-40B4-BE49-F238E27FC236}">
                <a16:creationId xmlns:a16="http://schemas.microsoft.com/office/drawing/2014/main" id="{7E4D067E-1890-4400-8538-10274F9C395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1DE793-73B5-49D8-AF69-7E235306AF47}"/>
              </a:ext>
            </a:extLst>
          </p:cNvPr>
          <p:cNvSpPr>
            <a:spLocks noGrp="1"/>
          </p:cNvSpPr>
          <p:nvPr>
            <p:ph type="sldNum" sz="quarter" idx="12"/>
          </p:nvPr>
        </p:nvSpPr>
        <p:spPr/>
        <p:txBody>
          <a:bodyPr/>
          <a:lstStyle/>
          <a:p>
            <a:fld id="{260BAE76-FAC6-4973-9B3E-02BC9949ACA2}" type="slidenum">
              <a:rPr lang="nl-NL" smtClean="0"/>
              <a:t>‹nr.›</a:t>
            </a:fld>
            <a:endParaRPr lang="nl-NL"/>
          </a:p>
        </p:txBody>
      </p:sp>
    </p:spTree>
    <p:extLst>
      <p:ext uri="{BB962C8B-B14F-4D97-AF65-F5344CB8AC3E}">
        <p14:creationId xmlns:p14="http://schemas.microsoft.com/office/powerpoint/2010/main" val="373687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FB41503-5975-4D9A-9635-0D0444E7E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0D99BB5-9D4F-4932-B262-310A576D07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B29DBE5-7EE9-4562-B74C-F49F59D24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54F35-8501-47B6-A282-4E9745770E62}" type="datetimeFigureOut">
              <a:rPr lang="nl-NL" smtClean="0"/>
              <a:t>17-12-2020</a:t>
            </a:fld>
            <a:endParaRPr lang="nl-NL"/>
          </a:p>
        </p:txBody>
      </p:sp>
      <p:sp>
        <p:nvSpPr>
          <p:cNvPr id="5" name="Tijdelijke aanduiding voor voettekst 4">
            <a:extLst>
              <a:ext uri="{FF2B5EF4-FFF2-40B4-BE49-F238E27FC236}">
                <a16:creationId xmlns:a16="http://schemas.microsoft.com/office/drawing/2014/main" id="{42D30AA8-1858-467D-B477-F47EC02C3C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1B77B55-EEC1-4EFF-90F6-E81ADDE2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BAE76-FAC6-4973-9B3E-02BC9949ACA2}" type="slidenum">
              <a:rPr lang="nl-NL" smtClean="0"/>
              <a:t>‹nr.›</a:t>
            </a:fld>
            <a:endParaRPr lang="nl-NL"/>
          </a:p>
        </p:txBody>
      </p:sp>
    </p:spTree>
    <p:extLst>
      <p:ext uri="{BB962C8B-B14F-4D97-AF65-F5344CB8AC3E}">
        <p14:creationId xmlns:p14="http://schemas.microsoft.com/office/powerpoint/2010/main" val="4257709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1AA80-00CE-4D55-B69D-F7BE1A0BE021}"/>
              </a:ext>
            </a:extLst>
          </p:cNvPr>
          <p:cNvSpPr>
            <a:spLocks noGrp="1"/>
          </p:cNvSpPr>
          <p:nvPr>
            <p:ph type="ctrTitle"/>
          </p:nvPr>
        </p:nvSpPr>
        <p:spPr>
          <a:xfrm>
            <a:off x="1313895" y="5024761"/>
            <a:ext cx="9354105" cy="1547997"/>
          </a:xfrm>
          <a:solidFill>
            <a:schemeClr val="bg2"/>
          </a:solidFill>
        </p:spPr>
        <p:txBody>
          <a:bodyPr>
            <a:normAutofit fontScale="90000"/>
          </a:bodyPr>
          <a:lstStyle/>
          <a:p>
            <a:pPr algn="l"/>
            <a:r>
              <a:rPr lang="nl-NL" dirty="0">
                <a:solidFill>
                  <a:schemeClr val="bg1"/>
                </a:solidFill>
              </a:rPr>
              <a:t>Drempel 8&amp;9: industriële revolutie </a:t>
            </a:r>
          </a:p>
        </p:txBody>
      </p:sp>
    </p:spTree>
    <p:extLst>
      <p:ext uri="{BB962C8B-B14F-4D97-AF65-F5344CB8AC3E}">
        <p14:creationId xmlns:p14="http://schemas.microsoft.com/office/powerpoint/2010/main" val="18476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0B0DB-1296-4F0A-BDD0-E44A3C4919E6}"/>
              </a:ext>
            </a:extLst>
          </p:cNvPr>
          <p:cNvSpPr>
            <a:spLocks noGrp="1"/>
          </p:cNvSpPr>
          <p:nvPr>
            <p:ph type="title"/>
          </p:nvPr>
        </p:nvSpPr>
        <p:spPr/>
        <p:txBody>
          <a:bodyPr/>
          <a:lstStyle/>
          <a:p>
            <a:r>
              <a:rPr lang="nl-NL" dirty="0"/>
              <a:t>De wereldwijde web wordt gewoven: 1492 </a:t>
            </a:r>
          </a:p>
        </p:txBody>
      </p:sp>
      <p:pic>
        <p:nvPicPr>
          <p:cNvPr id="3074" name="Picture 2" descr="Columbusdag: Blijven of gaan? - Nieuwsredactie">
            <a:extLst>
              <a:ext uri="{FF2B5EF4-FFF2-40B4-BE49-F238E27FC236}">
                <a16:creationId xmlns:a16="http://schemas.microsoft.com/office/drawing/2014/main" id="{5FD7AFFC-04AD-4589-9341-56CAF1E197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0379" y="1690688"/>
            <a:ext cx="6623041" cy="4351338"/>
          </a:xfrm>
          <a:prstGeom prst="rect">
            <a:avLst/>
          </a:prstGeom>
          <a:blipFill>
            <a:blip r:embed="rId4"/>
            <a:tile tx="0" ty="0" sx="100000" sy="100000" flip="none" algn="tl"/>
          </a:blipFill>
        </p:spPr>
      </p:pic>
      <p:pic>
        <p:nvPicPr>
          <p:cNvPr id="3076" name="Picture 4" descr="World Trade Map | Illustrator vector maps">
            <a:extLst>
              <a:ext uri="{FF2B5EF4-FFF2-40B4-BE49-F238E27FC236}">
                <a16:creationId xmlns:a16="http://schemas.microsoft.com/office/drawing/2014/main" id="{C5C85A40-6751-4F61-BA68-AB2FA15DC4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07" b="15676"/>
          <a:stretch/>
        </p:blipFill>
        <p:spPr bwMode="auto">
          <a:xfrm>
            <a:off x="7207443" y="1781174"/>
            <a:ext cx="4794057"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67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4B7CB-A272-4077-A86D-D49A33228328}"/>
              </a:ext>
            </a:extLst>
          </p:cNvPr>
          <p:cNvSpPr>
            <a:spLocks noGrp="1"/>
          </p:cNvSpPr>
          <p:nvPr>
            <p:ph type="title"/>
          </p:nvPr>
        </p:nvSpPr>
        <p:spPr/>
        <p:txBody>
          <a:bodyPr/>
          <a:lstStyle/>
          <a:p>
            <a:r>
              <a:rPr lang="nl-NL" dirty="0"/>
              <a:t>Industriële revolutie vanaf 1750</a:t>
            </a:r>
          </a:p>
        </p:txBody>
      </p:sp>
      <p:pic>
        <p:nvPicPr>
          <p:cNvPr id="4100" name="Picture 4" descr="Law That Gave Us White Mountain National Forest Turns 100 | New Hampshire  Public Radio">
            <a:extLst>
              <a:ext uri="{FF2B5EF4-FFF2-40B4-BE49-F238E27FC236}">
                <a16:creationId xmlns:a16="http://schemas.microsoft.com/office/drawing/2014/main" id="{D0E0D064-6B80-42F1-B9B2-A3F1090CC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1" y="1333501"/>
            <a:ext cx="1730573" cy="2914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al mining">
            <a:extLst>
              <a:ext uri="{FF2B5EF4-FFF2-40B4-BE49-F238E27FC236}">
                <a16:creationId xmlns:a16="http://schemas.microsoft.com/office/drawing/2014/main" id="{47B26CEA-B49B-464A-96D2-020A0BD7D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348" y="2174945"/>
            <a:ext cx="2738777" cy="22827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ow the decadence and depravity of London's 18th century elite was fuelled  by hot chocolate">
            <a:extLst>
              <a:ext uri="{FF2B5EF4-FFF2-40B4-BE49-F238E27FC236}">
                <a16:creationId xmlns:a16="http://schemas.microsoft.com/office/drawing/2014/main" id="{B24CB314-55B5-40A3-9C85-4BFB7C3CD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57" y="4627563"/>
            <a:ext cx="3502157" cy="21907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Who invented the steam engine">
            <a:extLst>
              <a:ext uri="{FF2B5EF4-FFF2-40B4-BE49-F238E27FC236}">
                <a16:creationId xmlns:a16="http://schemas.microsoft.com/office/drawing/2014/main" id="{06527D81-7682-4BD8-B046-7B9C64ED86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54" t="4762" r="11285"/>
          <a:stretch/>
        </p:blipFill>
        <p:spPr bwMode="auto">
          <a:xfrm>
            <a:off x="3790951" y="4941957"/>
            <a:ext cx="2581275" cy="17446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ir pollution in Victorian-era Britain – its effects on health now revealed">
            <a:extLst>
              <a:ext uri="{FF2B5EF4-FFF2-40B4-BE49-F238E27FC236}">
                <a16:creationId xmlns:a16="http://schemas.microsoft.com/office/drawing/2014/main" id="{2EC5F4AB-7FD7-4472-8144-A87133ECE655}"/>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362756" y="1287661"/>
            <a:ext cx="6649863" cy="374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077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03667A-651B-4E04-94BA-37D3C38C189C}"/>
              </a:ext>
            </a:extLst>
          </p:cNvPr>
          <p:cNvSpPr>
            <a:spLocks noGrp="1"/>
          </p:cNvSpPr>
          <p:nvPr>
            <p:ph type="title"/>
          </p:nvPr>
        </p:nvSpPr>
        <p:spPr/>
        <p:txBody>
          <a:bodyPr/>
          <a:lstStyle/>
          <a:p>
            <a:r>
              <a:rPr lang="nl-NL" dirty="0"/>
              <a:t>1870 en 1950 communicatie revolutie  </a:t>
            </a:r>
          </a:p>
        </p:txBody>
      </p:sp>
      <p:pic>
        <p:nvPicPr>
          <p:cNvPr id="5122" name="Picture 2" descr="Digiwave">
            <a:extLst>
              <a:ext uri="{FF2B5EF4-FFF2-40B4-BE49-F238E27FC236}">
                <a16:creationId xmlns:a16="http://schemas.microsoft.com/office/drawing/2014/main" id="{0397D41C-7D62-423F-BE65-9245B6F999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8149" y="1920397"/>
            <a:ext cx="9820276" cy="416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2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B156D-141E-443B-A094-7579F0A99924}"/>
              </a:ext>
            </a:extLst>
          </p:cNvPr>
          <p:cNvSpPr>
            <a:spLocks noGrp="1"/>
          </p:cNvSpPr>
          <p:nvPr>
            <p:ph type="title"/>
          </p:nvPr>
        </p:nvSpPr>
        <p:spPr/>
        <p:txBody>
          <a:bodyPr/>
          <a:lstStyle/>
          <a:p>
            <a:r>
              <a:rPr lang="nl-NL" dirty="0"/>
              <a:t>Gebruik van grondstoffen</a:t>
            </a:r>
          </a:p>
        </p:txBody>
      </p:sp>
      <p:pic>
        <p:nvPicPr>
          <p:cNvPr id="4" name="Afbeelding 3">
            <a:extLst>
              <a:ext uri="{FF2B5EF4-FFF2-40B4-BE49-F238E27FC236}">
                <a16:creationId xmlns:a16="http://schemas.microsoft.com/office/drawing/2014/main" id="{CFBB6DE6-86BF-48D5-92B8-0A4CB9622A9E}"/>
              </a:ext>
            </a:extLst>
          </p:cNvPr>
          <p:cNvPicPr>
            <a:picLocks noChangeAspect="1"/>
          </p:cNvPicPr>
          <p:nvPr/>
        </p:nvPicPr>
        <p:blipFill rotWithShape="1">
          <a:blip r:embed="rId3"/>
          <a:srcRect l="5423" t="9885" r="3247" b="21867"/>
          <a:stretch/>
        </p:blipFill>
        <p:spPr>
          <a:xfrm>
            <a:off x="490193" y="1659267"/>
            <a:ext cx="5279011" cy="2914524"/>
          </a:xfrm>
          <a:prstGeom prst="rect">
            <a:avLst/>
          </a:prstGeom>
        </p:spPr>
      </p:pic>
      <p:sp>
        <p:nvSpPr>
          <p:cNvPr id="5" name="Tekstvak 4">
            <a:extLst>
              <a:ext uri="{FF2B5EF4-FFF2-40B4-BE49-F238E27FC236}">
                <a16:creationId xmlns:a16="http://schemas.microsoft.com/office/drawing/2014/main" id="{A2DE6E27-0895-4BEA-BF7B-B9DDE55EBE3D}"/>
              </a:ext>
            </a:extLst>
          </p:cNvPr>
          <p:cNvSpPr txBox="1"/>
          <p:nvPr/>
        </p:nvSpPr>
        <p:spPr>
          <a:xfrm>
            <a:off x="6423374" y="5637229"/>
            <a:ext cx="4310034" cy="430887"/>
          </a:xfrm>
          <a:prstGeom prst="rect">
            <a:avLst/>
          </a:prstGeom>
          <a:noFill/>
        </p:spPr>
        <p:txBody>
          <a:bodyPr wrap="square" rtlCol="0">
            <a:spAutoFit/>
          </a:bodyPr>
          <a:lstStyle/>
          <a:p>
            <a:r>
              <a:rPr lang="nl-NL" sz="1100" i="1" dirty="0"/>
              <a:t>Grafiek 2</a:t>
            </a:r>
          </a:p>
          <a:p>
            <a:r>
              <a:rPr lang="nl-NL" sz="1100" i="1" dirty="0"/>
              <a:t>Henk </a:t>
            </a:r>
            <a:r>
              <a:rPr lang="nl-NL" sz="1100" i="1" dirty="0" err="1"/>
              <a:t>Leenaers</a:t>
            </a:r>
            <a:r>
              <a:rPr lang="nl-NL" sz="1100" i="1" dirty="0"/>
              <a:t>. Elco Beaukers (2019)</a:t>
            </a:r>
          </a:p>
        </p:txBody>
      </p:sp>
      <p:pic>
        <p:nvPicPr>
          <p:cNvPr id="6" name="Afbeelding 5">
            <a:extLst>
              <a:ext uri="{FF2B5EF4-FFF2-40B4-BE49-F238E27FC236}">
                <a16:creationId xmlns:a16="http://schemas.microsoft.com/office/drawing/2014/main" id="{0BC59FD4-7FEF-4FCD-B096-FDA784F3621A}"/>
              </a:ext>
            </a:extLst>
          </p:cNvPr>
          <p:cNvPicPr>
            <a:picLocks noChangeAspect="1"/>
          </p:cNvPicPr>
          <p:nvPr/>
        </p:nvPicPr>
        <p:blipFill rotWithShape="1">
          <a:blip r:embed="rId4"/>
          <a:srcRect l="3886" t="3649" r="3227" b="2573"/>
          <a:stretch/>
        </p:blipFill>
        <p:spPr>
          <a:xfrm>
            <a:off x="6202837" y="2912882"/>
            <a:ext cx="4751109" cy="2724347"/>
          </a:xfrm>
          <a:prstGeom prst="rect">
            <a:avLst/>
          </a:prstGeom>
        </p:spPr>
      </p:pic>
      <p:sp>
        <p:nvSpPr>
          <p:cNvPr id="7" name="Tekstvak 6">
            <a:extLst>
              <a:ext uri="{FF2B5EF4-FFF2-40B4-BE49-F238E27FC236}">
                <a16:creationId xmlns:a16="http://schemas.microsoft.com/office/drawing/2014/main" id="{92BBA3E4-F020-4258-A7A1-AAB98BA5DCD0}"/>
              </a:ext>
            </a:extLst>
          </p:cNvPr>
          <p:cNvSpPr txBox="1"/>
          <p:nvPr/>
        </p:nvSpPr>
        <p:spPr>
          <a:xfrm>
            <a:off x="755881" y="4726191"/>
            <a:ext cx="4310034" cy="430887"/>
          </a:xfrm>
          <a:prstGeom prst="rect">
            <a:avLst/>
          </a:prstGeom>
          <a:noFill/>
        </p:spPr>
        <p:txBody>
          <a:bodyPr wrap="square" rtlCol="0">
            <a:spAutoFit/>
          </a:bodyPr>
          <a:lstStyle/>
          <a:p>
            <a:r>
              <a:rPr lang="nl-NL" sz="1100" i="1" dirty="0"/>
              <a:t>Grafiek 1</a:t>
            </a:r>
          </a:p>
          <a:p>
            <a:r>
              <a:rPr lang="nl-NL" sz="1100" i="1" dirty="0"/>
              <a:t>Henk </a:t>
            </a:r>
            <a:r>
              <a:rPr lang="nl-NL" sz="1100" i="1" dirty="0" err="1"/>
              <a:t>Leenaers</a:t>
            </a:r>
            <a:r>
              <a:rPr lang="nl-NL" sz="1100" i="1" dirty="0"/>
              <a:t>. Elco Beaukers (2019)</a:t>
            </a:r>
          </a:p>
        </p:txBody>
      </p:sp>
    </p:spTree>
    <p:extLst>
      <p:ext uri="{BB962C8B-B14F-4D97-AF65-F5344CB8AC3E}">
        <p14:creationId xmlns:p14="http://schemas.microsoft.com/office/powerpoint/2010/main" val="2810526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F71A4-C9CC-4420-A84C-552289A92E9F}"/>
              </a:ext>
            </a:extLst>
          </p:cNvPr>
          <p:cNvSpPr>
            <a:spLocks noGrp="1"/>
          </p:cNvSpPr>
          <p:nvPr>
            <p:ph type="title"/>
          </p:nvPr>
        </p:nvSpPr>
        <p:spPr/>
        <p:txBody>
          <a:bodyPr/>
          <a:lstStyle/>
          <a:p>
            <a:r>
              <a:rPr lang="nl-NL" dirty="0"/>
              <a:t>Menselijk migratie </a:t>
            </a:r>
          </a:p>
        </p:txBody>
      </p:sp>
      <p:sp>
        <p:nvSpPr>
          <p:cNvPr id="3" name="Tijdelijke aanduiding voor inhoud 2">
            <a:extLst>
              <a:ext uri="{FF2B5EF4-FFF2-40B4-BE49-F238E27FC236}">
                <a16:creationId xmlns:a16="http://schemas.microsoft.com/office/drawing/2014/main" id="{6E80BC25-BEC0-4D08-B64F-DFD02436F8D5}"/>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9252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F6ECB-A564-4660-A30E-C87EC142BA6A}"/>
              </a:ext>
            </a:extLst>
          </p:cNvPr>
          <p:cNvSpPr>
            <a:spLocks noGrp="1"/>
          </p:cNvSpPr>
          <p:nvPr>
            <p:ph type="title"/>
          </p:nvPr>
        </p:nvSpPr>
        <p:spPr>
          <a:xfrm>
            <a:off x="8105774" y="365125"/>
            <a:ext cx="3248025" cy="1325563"/>
          </a:xfrm>
        </p:spPr>
        <p:txBody>
          <a:bodyPr/>
          <a:lstStyle/>
          <a:p>
            <a:r>
              <a:rPr lang="nl-NL" dirty="0"/>
              <a:t>Planetary </a:t>
            </a:r>
            <a:r>
              <a:rPr lang="nl-NL" dirty="0" err="1"/>
              <a:t>Boundaries</a:t>
            </a:r>
            <a:endParaRPr lang="nl-NL" dirty="0"/>
          </a:p>
        </p:txBody>
      </p:sp>
      <p:pic>
        <p:nvPicPr>
          <p:cNvPr id="6146" name="Picture 2" descr="Status of the nine planetary boundaries — European Environment Agency">
            <a:extLst>
              <a:ext uri="{FF2B5EF4-FFF2-40B4-BE49-F238E27FC236}">
                <a16:creationId xmlns:a16="http://schemas.microsoft.com/office/drawing/2014/main" id="{DF3B3089-5E0A-42ED-8D3C-06A9A631CFC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316"/>
          <a:stretch/>
        </p:blipFill>
        <p:spPr bwMode="auto">
          <a:xfrm>
            <a:off x="32944" y="365125"/>
            <a:ext cx="6724385" cy="636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6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2AE42-2BAA-4F64-B396-ABE877E5095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BBD0492-CF14-448D-8F01-2AD8028279C1}"/>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864805D7-4BD1-4826-B368-C84CDB14E270}"/>
              </a:ext>
            </a:extLst>
          </p:cNvPr>
          <p:cNvPicPr>
            <a:picLocks noChangeAspect="1"/>
          </p:cNvPicPr>
          <p:nvPr/>
        </p:nvPicPr>
        <p:blipFill>
          <a:blip r:embed="rId3"/>
          <a:stretch>
            <a:fillRect/>
          </a:stretch>
        </p:blipFill>
        <p:spPr>
          <a:xfrm>
            <a:off x="1037896" y="0"/>
            <a:ext cx="10116207" cy="6858000"/>
          </a:xfrm>
          <a:prstGeom prst="rect">
            <a:avLst/>
          </a:prstGeom>
        </p:spPr>
      </p:pic>
    </p:spTree>
    <p:extLst>
      <p:ext uri="{BB962C8B-B14F-4D97-AF65-F5344CB8AC3E}">
        <p14:creationId xmlns:p14="http://schemas.microsoft.com/office/powerpoint/2010/main" val="42353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D5306-70C3-429B-9BC6-F2188BF35358}"/>
              </a:ext>
            </a:extLst>
          </p:cNvPr>
          <p:cNvSpPr>
            <a:spLocks noGrp="1"/>
          </p:cNvSpPr>
          <p:nvPr>
            <p:ph type="title"/>
          </p:nvPr>
        </p:nvSpPr>
        <p:spPr/>
        <p:txBody>
          <a:bodyPr/>
          <a:lstStyle/>
          <a:p>
            <a:r>
              <a:rPr lang="nl-NL" dirty="0"/>
              <a:t>OER-projects- de toekomst</a:t>
            </a:r>
          </a:p>
        </p:txBody>
      </p:sp>
      <p:pic>
        <p:nvPicPr>
          <p:cNvPr id="1026" name="Picture 2" descr="5 of Bill Gates' Most Impactful and Life-Changing Philanthropic Projects">
            <a:extLst>
              <a:ext uri="{FF2B5EF4-FFF2-40B4-BE49-F238E27FC236}">
                <a16:creationId xmlns:a16="http://schemas.microsoft.com/office/drawing/2014/main" id="{F0320BFC-A269-44DB-BDB9-2BF3B6D86B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8144" y="179734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822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CEB28-B6D4-4D38-8C11-312ED507FEE3}"/>
              </a:ext>
            </a:extLst>
          </p:cNvPr>
          <p:cNvSpPr>
            <a:spLocks noGrp="1"/>
          </p:cNvSpPr>
          <p:nvPr>
            <p:ph type="title"/>
          </p:nvPr>
        </p:nvSpPr>
        <p:spPr/>
        <p:txBody>
          <a:bodyPr/>
          <a:lstStyle/>
          <a:p>
            <a:r>
              <a:rPr lang="nl-NL" dirty="0"/>
              <a:t>Opdracht </a:t>
            </a:r>
          </a:p>
        </p:txBody>
      </p:sp>
      <p:sp>
        <p:nvSpPr>
          <p:cNvPr id="3" name="Tijdelijke aanduiding voor inhoud 2">
            <a:extLst>
              <a:ext uri="{FF2B5EF4-FFF2-40B4-BE49-F238E27FC236}">
                <a16:creationId xmlns:a16="http://schemas.microsoft.com/office/drawing/2014/main" id="{A4A4F606-61C1-47D4-AB45-1D72D14877C3}"/>
              </a:ext>
            </a:extLst>
          </p:cNvPr>
          <p:cNvSpPr>
            <a:spLocks noGrp="1"/>
          </p:cNvSpPr>
          <p:nvPr>
            <p:ph idx="1"/>
          </p:nvPr>
        </p:nvSpPr>
        <p:spPr>
          <a:xfrm>
            <a:off x="1343025" y="3429000"/>
            <a:ext cx="10515600" cy="1917700"/>
          </a:xfrm>
        </p:spPr>
        <p:txBody>
          <a:bodyPr>
            <a:normAutofit/>
          </a:bodyPr>
          <a:lstStyle/>
          <a:p>
            <a:pPr marL="0" indent="0">
              <a:buNone/>
            </a:pPr>
            <a:r>
              <a:rPr lang="nl-NL" sz="3200" dirty="0">
                <a:solidFill>
                  <a:schemeClr val="bg1"/>
                </a:solidFill>
              </a:rPr>
              <a:t>Als wij niet terug kunnen, hoe moeten wij dan verder? </a:t>
            </a:r>
          </a:p>
          <a:p>
            <a:r>
              <a:rPr lang="nl-NL" sz="3200" dirty="0">
                <a:solidFill>
                  <a:schemeClr val="bg1"/>
                </a:solidFill>
              </a:rPr>
              <a:t>Verder met de planeet?</a:t>
            </a:r>
          </a:p>
          <a:p>
            <a:r>
              <a:rPr lang="nl-NL" sz="3200" dirty="0">
                <a:solidFill>
                  <a:schemeClr val="bg1"/>
                </a:solidFill>
              </a:rPr>
              <a:t>Verder met communicatie (</a:t>
            </a:r>
            <a:r>
              <a:rPr lang="nl-NL" sz="3200" dirty="0" err="1">
                <a:solidFill>
                  <a:schemeClr val="bg1"/>
                </a:solidFill>
              </a:rPr>
              <a:t>collective</a:t>
            </a:r>
            <a:r>
              <a:rPr lang="nl-NL" sz="3200" dirty="0">
                <a:solidFill>
                  <a:schemeClr val="bg1"/>
                </a:solidFill>
              </a:rPr>
              <a:t> </a:t>
            </a:r>
            <a:r>
              <a:rPr lang="nl-NL" sz="3200" dirty="0" err="1">
                <a:solidFill>
                  <a:schemeClr val="bg1"/>
                </a:solidFill>
              </a:rPr>
              <a:t>learning</a:t>
            </a:r>
            <a:r>
              <a:rPr lang="nl-NL" sz="3200" dirty="0">
                <a:solidFill>
                  <a:schemeClr val="bg1"/>
                </a:solidFill>
              </a:rPr>
              <a:t>)?</a:t>
            </a:r>
          </a:p>
        </p:txBody>
      </p:sp>
    </p:spTree>
    <p:extLst>
      <p:ext uri="{BB962C8B-B14F-4D97-AF65-F5344CB8AC3E}">
        <p14:creationId xmlns:p14="http://schemas.microsoft.com/office/powerpoint/2010/main" val="358770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l="-4000" r="-4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52947-CB60-412B-A6EF-9E32ABD6EE35}"/>
              </a:ext>
            </a:extLst>
          </p:cNvPr>
          <p:cNvSpPr>
            <a:spLocks noGrp="1"/>
          </p:cNvSpPr>
          <p:nvPr>
            <p:ph type="title"/>
          </p:nvPr>
        </p:nvSpPr>
        <p:spPr/>
        <p:txBody>
          <a:bodyPr/>
          <a:lstStyle/>
          <a:p>
            <a:r>
              <a:rPr lang="nl-NL" dirty="0"/>
              <a:t>Lesdoelen </a:t>
            </a:r>
          </a:p>
        </p:txBody>
      </p:sp>
      <p:sp>
        <p:nvSpPr>
          <p:cNvPr id="3" name="Tijdelijke aanduiding voor inhoud 2">
            <a:extLst>
              <a:ext uri="{FF2B5EF4-FFF2-40B4-BE49-F238E27FC236}">
                <a16:creationId xmlns:a16="http://schemas.microsoft.com/office/drawing/2014/main" id="{F811F395-BBA8-4BDE-B0D5-A2496D0963A7}"/>
              </a:ext>
            </a:extLst>
          </p:cNvPr>
          <p:cNvSpPr>
            <a:spLocks noGrp="1"/>
          </p:cNvSpPr>
          <p:nvPr>
            <p:ph idx="1"/>
          </p:nvPr>
        </p:nvSpPr>
        <p:spPr/>
        <p:txBody>
          <a:bodyPr/>
          <a:lstStyle/>
          <a:p>
            <a:pPr marL="0" indent="0">
              <a:buNone/>
            </a:pPr>
            <a:r>
              <a:rPr lang="nl-NL" dirty="0"/>
              <a:t>Aan het eind van de les kun je:</a:t>
            </a:r>
          </a:p>
          <a:p>
            <a:r>
              <a:rPr lang="nl-NL" dirty="0"/>
              <a:t>Uitleggen welke goudlokje condities er waren voor de industriële revolutie </a:t>
            </a:r>
          </a:p>
          <a:p>
            <a:r>
              <a:rPr lang="nl-NL" dirty="0"/>
              <a:t>Uitleggen hoe de manier van leven voor een mens moet veranderen </a:t>
            </a:r>
          </a:p>
        </p:txBody>
      </p:sp>
    </p:spTree>
    <p:extLst>
      <p:ext uri="{BB962C8B-B14F-4D97-AF65-F5344CB8AC3E}">
        <p14:creationId xmlns:p14="http://schemas.microsoft.com/office/powerpoint/2010/main" val="144299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42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937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638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484D4-8D09-4E76-ABC6-E7B3BAA01B2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32BA907-E71F-44B8-A1F8-AB03B2995A50}"/>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99695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00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412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1262</Words>
  <Application>Microsoft Office PowerPoint</Application>
  <PresentationFormat>Breedbeeld</PresentationFormat>
  <Paragraphs>77</Paragraphs>
  <Slides>18</Slides>
  <Notes>18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Calibri</vt:lpstr>
      <vt:lpstr>Calibri Light</vt:lpstr>
      <vt:lpstr>Kantoorthema</vt:lpstr>
      <vt:lpstr>Drempel 8&amp;9: industriële revolutie </vt:lpstr>
      <vt:lpstr>Lesdoelen </vt:lpstr>
      <vt:lpstr>PowerPoint-presentatie</vt:lpstr>
      <vt:lpstr>PowerPoint-presentatie</vt:lpstr>
      <vt:lpstr>PowerPoint-presentatie</vt:lpstr>
      <vt:lpstr>PowerPoint-presentatie</vt:lpstr>
      <vt:lpstr>PowerPoint-presentatie</vt:lpstr>
      <vt:lpstr>PowerPoint-presentatie</vt:lpstr>
      <vt:lpstr>PowerPoint-presentatie</vt:lpstr>
      <vt:lpstr>De wereldwijde web wordt gewoven: 1492 </vt:lpstr>
      <vt:lpstr>Industriële revolutie vanaf 1750</vt:lpstr>
      <vt:lpstr>1870 en 1950 communicatie revolutie  </vt:lpstr>
      <vt:lpstr>Gebruik van grondstoffen</vt:lpstr>
      <vt:lpstr>Menselijk migratie </vt:lpstr>
      <vt:lpstr>Planetary Boundaries</vt:lpstr>
      <vt:lpstr>PowerPoint-presentatie</vt:lpstr>
      <vt:lpstr>OER-projects- de toekomst</vt:lpstr>
      <vt:lpstr>Opdracht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Drempel 8: industriële revolutie</dc:title>
  <dc:creator>Balance Paagman (0947762)</dc:creator>
  <cp:lastModifiedBy>Balance Paagman (0947762)</cp:lastModifiedBy>
  <cp:revision>27</cp:revision>
  <dcterms:created xsi:type="dcterms:W3CDTF">2020-11-01T15:19:35Z</dcterms:created>
  <dcterms:modified xsi:type="dcterms:W3CDTF">2020-12-17T16:04:22Z</dcterms:modified>
</cp:coreProperties>
</file>